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3" r:id="rId1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4" Type="http://schemas.openxmlformats.org/officeDocument/2006/relationships/slide" Target="slides/slide5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99FB40A5-86A3-6DCD-AEBA-33B064393D25}"/>
              </a:ext>
            </a:extLst>
          </p:cNvPr>
          <p:cNvSpPr>
            <a:spLocks noGrp="1" noChangeArrowheads="1"/>
          </p:cNvSpPr>
          <p:nvPr>
            <p:ph type="title"/>
          </p:nvPr>
        </p:nvSpPr>
        <p:spPr/>
        <p:txBody>
          <a:bodyPr/>
          <a:lstStyle/>
          <a:p>
            <a:r>
              <a:rPr lang="en-CA" altLang="zh-CN" b="1">
                <a:effectLst>
                  <a:outerShdw blurRad="38100" dist="38100" dir="2700000" algn="tl">
                    <a:srgbClr val="000000"/>
                  </a:outerShdw>
                </a:effectLst>
              </a:rPr>
              <a:t>Conclusions</a:t>
            </a:r>
            <a:endParaRPr lang="en-US" altLang="zh-CN" b="1">
              <a:effectLst>
                <a:outerShdw blurRad="38100" dist="38100" dir="2700000" algn="tl">
                  <a:srgbClr val="000000"/>
                </a:outerShdw>
              </a:effectLst>
              <a:ea typeface="宋体" panose="02010600030101010101" pitchFamily="2" charset="-122"/>
            </a:endParaRPr>
          </a:p>
        </p:txBody>
      </p:sp>
      <p:sp>
        <p:nvSpPr>
          <p:cNvPr id="184323" name="Rectangle 3">
            <a:extLst>
              <a:ext uri="{FF2B5EF4-FFF2-40B4-BE49-F238E27FC236}">
                <a16:creationId xmlns:a16="http://schemas.microsoft.com/office/drawing/2014/main" id="{EE2588B6-B728-4060-1E50-25FDBF015D5B}"/>
              </a:ext>
            </a:extLst>
          </p:cNvPr>
          <p:cNvSpPr>
            <a:spLocks noGrp="1" noChangeArrowheads="1"/>
          </p:cNvSpPr>
          <p:nvPr>
            <p:ph type="body" idx="1"/>
          </p:nvPr>
        </p:nvSpPr>
        <p:spPr>
          <a:xfrm>
            <a:off x="914400" y="1557338"/>
            <a:ext cx="8229600" cy="4464050"/>
          </a:xfrm>
        </p:spPr>
        <p:txBody>
          <a:bodyPr/>
          <a:lstStyle/>
          <a:p>
            <a:pPr marL="533400" indent="-533400">
              <a:lnSpc>
                <a:spcPct val="90000"/>
              </a:lnSpc>
              <a:buFontTx/>
              <a:buNone/>
            </a:pPr>
            <a:r>
              <a:rPr lang="en-CA" altLang="zh-CN"/>
              <a:t>	Two pathways of furan formation were identified in the model systems:</a:t>
            </a:r>
          </a:p>
          <a:p>
            <a:pPr marL="533400" indent="-533400">
              <a:lnSpc>
                <a:spcPct val="90000"/>
              </a:lnSpc>
              <a:buFontTx/>
              <a:buNone/>
            </a:pPr>
            <a:endParaRPr lang="en-US" altLang="zh-CN">
              <a:ea typeface="宋体" panose="02010600030101010101" pitchFamily="2" charset="-122"/>
            </a:endParaRPr>
          </a:p>
          <a:p>
            <a:pPr marL="533400" indent="-533400">
              <a:lnSpc>
                <a:spcPct val="90000"/>
              </a:lnSpc>
              <a:buFontTx/>
              <a:buAutoNum type="arabicPeriod"/>
            </a:pPr>
            <a:r>
              <a:rPr lang="en-US" altLang="zh-CN">
                <a:ea typeface="宋体" panose="02010600030101010101" pitchFamily="2" charset="-122"/>
              </a:rPr>
              <a:t>Polyunsaturated fatty acids (linoleic, linolenic) via peroxidation and ring closure</a:t>
            </a:r>
          </a:p>
          <a:p>
            <a:pPr marL="533400" indent="-533400">
              <a:lnSpc>
                <a:spcPct val="90000"/>
              </a:lnSpc>
              <a:buFontTx/>
              <a:buNone/>
            </a:pPr>
            <a:r>
              <a:rPr lang="en-US" altLang="zh-CN">
                <a:ea typeface="宋体" panose="02010600030101010101" pitchFamily="2" charset="-122"/>
              </a:rPr>
              <a:t>2.	Decomposition of ascorbic acid derivatives particularly dehydroascorbic acid and isoascorbic acid</a:t>
            </a:r>
            <a:endParaRPr lang="en-US" altLang="zh-CN" baseline="-25000">
              <a:ea typeface="宋体" panose="02010600030101010101" pitchFamily="2" charset="-122"/>
            </a:endParaRPr>
          </a:p>
          <a:p>
            <a:pPr marL="533400" indent="-533400">
              <a:lnSpc>
                <a:spcPct val="90000"/>
              </a:lnSpc>
              <a:buFontTx/>
              <a:buNone/>
            </a:pPr>
            <a:endParaRPr lang="en-CA" altLang="zh-CN"/>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